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799263" cy="9929813"/>
  <p:embeddedFontLst>
    <p:embeddedFont>
      <p:font typeface="Calibri" panose="020F0502020204030204" pitchFamily="34" charset="0"/>
      <p:regular r:id="rId3"/>
      <p:bold r:id="rId4"/>
      <p:italic r:id="rId5"/>
      <p:boldItalic r:id="rId6"/>
    </p:embeddedFont>
    <p:embeddedFont>
      <p:font typeface="Elephant" panose="02020904090505020303" pitchFamily="18" charset="0"/>
      <p:regular r:id="rId7"/>
      <p:italic r:id="rId8"/>
    </p:embeddedFont>
    <p:embeddedFont>
      <p:font typeface="Garet" panose="020B0604020202020204" charset="-18"/>
      <p:regular r:id="rId9"/>
    </p:embeddedFont>
    <p:embeddedFont>
      <p:font typeface="Garet Bold" panose="020B0604020202020204" charset="-18"/>
      <p:regular r:id="rId10"/>
    </p:embeddedFont>
    <p:embeddedFont>
      <p:font typeface="Garet Light" panose="020B0604020202020204" charset="-18"/>
      <p:regular r:id="rId11"/>
    </p:embeddedFont>
    <p:embeddedFont>
      <p:font typeface="Georgia Pro Cond Black" panose="02040A06050405020203" pitchFamily="18" charset="0"/>
      <p:bold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157" autoAdjust="0"/>
  </p:normalViewPr>
  <p:slideViewPr>
    <p:cSldViewPr>
      <p:cViewPr varScale="1">
        <p:scale>
          <a:sx n="50" d="100"/>
          <a:sy n="50" d="100"/>
        </p:scale>
        <p:origin x="235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8E2"/>
        </a:solidFill>
        <a:effectLst/>
      </p:bgPr>
    </p:bg>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A49A4586-3C6E-1330-D2DB-0A7B9055F2D9}"/>
              </a:ext>
            </a:extLst>
          </p:cNvPr>
          <p:cNvSpPr/>
          <p:nvPr/>
        </p:nvSpPr>
        <p:spPr>
          <a:xfrm>
            <a:off x="63194" y="5653385"/>
            <a:ext cx="7239000" cy="3593599"/>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A998667-3851-B5FA-FCEA-23E852A98A49}"/>
              </a:ext>
            </a:extLst>
          </p:cNvPr>
          <p:cNvSpPr/>
          <p:nvPr/>
        </p:nvSpPr>
        <p:spPr>
          <a:xfrm>
            <a:off x="378158" y="1965035"/>
            <a:ext cx="7326159" cy="334617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 name="Group 2"/>
          <p:cNvGrpSpPr/>
          <p:nvPr/>
        </p:nvGrpSpPr>
        <p:grpSpPr>
          <a:xfrm>
            <a:off x="0" y="0"/>
            <a:ext cx="7772400" cy="1085597"/>
            <a:chOff x="0" y="0"/>
            <a:chExt cx="1353458" cy="189042"/>
          </a:xfrm>
          <a:solidFill>
            <a:schemeClr val="accent4">
              <a:lumMod val="75000"/>
            </a:schemeClr>
          </a:solidFill>
        </p:grpSpPr>
        <p:sp>
          <p:nvSpPr>
            <p:cNvPr id="3" name="Freeform 3"/>
            <p:cNvSpPr/>
            <p:nvPr/>
          </p:nvSpPr>
          <p:spPr>
            <a:xfrm>
              <a:off x="0" y="0"/>
              <a:ext cx="1353458" cy="189042"/>
            </a:xfrm>
            <a:custGeom>
              <a:avLst/>
              <a:gdLst/>
              <a:ahLst/>
              <a:cxnLst/>
              <a:rect l="l" t="t" r="r" b="b"/>
              <a:pathLst>
                <a:path w="1353458" h="189042">
                  <a:moveTo>
                    <a:pt x="0" y="0"/>
                  </a:moveTo>
                  <a:lnTo>
                    <a:pt x="1353458" y="0"/>
                  </a:lnTo>
                  <a:lnTo>
                    <a:pt x="1353458" y="189042"/>
                  </a:lnTo>
                  <a:lnTo>
                    <a:pt x="0" y="189042"/>
                  </a:lnTo>
                  <a:close/>
                </a:path>
              </a:pathLst>
            </a:custGeom>
            <a:grpFill/>
          </p:spPr>
          <p:txBody>
            <a:bodyPr/>
            <a:lstStyle/>
            <a:p>
              <a:endParaRPr lang="pl-PL" dirty="0"/>
            </a:p>
          </p:txBody>
        </p:sp>
        <p:sp>
          <p:nvSpPr>
            <p:cNvPr id="4" name="TextBox 4"/>
            <p:cNvSpPr txBox="1"/>
            <p:nvPr/>
          </p:nvSpPr>
          <p:spPr>
            <a:xfrm>
              <a:off x="0" y="-19050"/>
              <a:ext cx="1353458" cy="208092"/>
            </a:xfrm>
            <a:prstGeom prst="rect">
              <a:avLst/>
            </a:prstGeom>
            <a:solidFill>
              <a:schemeClr val="accent2">
                <a:lumMod val="75000"/>
              </a:schemeClr>
            </a:solidFill>
          </p:spPr>
          <p:txBody>
            <a:bodyPr lIns="17914" tIns="17914" rIns="17914" bIns="17914" rtlCol="0" anchor="ctr"/>
            <a:lstStyle/>
            <a:p>
              <a:pPr algn="ctr">
                <a:lnSpc>
                  <a:spcPts val="1679"/>
                </a:lnSpc>
                <a:spcBef>
                  <a:spcPct val="0"/>
                </a:spcBef>
              </a:pPr>
              <a:endParaRPr>
                <a:solidFill>
                  <a:schemeClr val="accent3">
                    <a:lumMod val="75000"/>
                  </a:schemeClr>
                </a:solidFill>
              </a:endParaRPr>
            </a:p>
          </p:txBody>
        </p:sp>
      </p:grpSp>
      <p:grpSp>
        <p:nvGrpSpPr>
          <p:cNvPr id="5" name="Group 5"/>
          <p:cNvGrpSpPr/>
          <p:nvPr/>
        </p:nvGrpSpPr>
        <p:grpSpPr>
          <a:xfrm>
            <a:off x="609599" y="5476916"/>
            <a:ext cx="6963231" cy="3604359"/>
            <a:chOff x="0" y="-31193"/>
            <a:chExt cx="960846" cy="429237"/>
          </a:xfrm>
        </p:grpSpPr>
        <p:sp>
          <p:nvSpPr>
            <p:cNvPr id="6" name="Freeform 6"/>
            <p:cNvSpPr/>
            <p:nvPr/>
          </p:nvSpPr>
          <p:spPr>
            <a:xfrm>
              <a:off x="0" y="-31193"/>
              <a:ext cx="960846" cy="421834"/>
            </a:xfrm>
            <a:custGeom>
              <a:avLst/>
              <a:gdLst/>
              <a:ahLst/>
              <a:cxnLst/>
              <a:rect l="l" t="t" r="r" b="b"/>
              <a:pathLst>
                <a:path w="960846" h="398044">
                  <a:moveTo>
                    <a:pt x="71364" y="0"/>
                  </a:moveTo>
                  <a:lnTo>
                    <a:pt x="889482" y="0"/>
                  </a:lnTo>
                  <a:cubicBezTo>
                    <a:pt x="908409" y="0"/>
                    <a:pt x="926560" y="7519"/>
                    <a:pt x="939944" y="20902"/>
                  </a:cubicBezTo>
                  <a:cubicBezTo>
                    <a:pt x="953327" y="34285"/>
                    <a:pt x="960846" y="52437"/>
                    <a:pt x="960846" y="71364"/>
                  </a:cubicBezTo>
                  <a:lnTo>
                    <a:pt x="960846" y="326681"/>
                  </a:lnTo>
                  <a:cubicBezTo>
                    <a:pt x="960846" y="345607"/>
                    <a:pt x="953327" y="363759"/>
                    <a:pt x="939944" y="377142"/>
                  </a:cubicBezTo>
                  <a:cubicBezTo>
                    <a:pt x="926560" y="390526"/>
                    <a:pt x="908409" y="398044"/>
                    <a:pt x="889482" y="398044"/>
                  </a:cubicBezTo>
                  <a:lnTo>
                    <a:pt x="71364" y="398044"/>
                  </a:lnTo>
                  <a:cubicBezTo>
                    <a:pt x="52437" y="398044"/>
                    <a:pt x="34285" y="390526"/>
                    <a:pt x="20902" y="377142"/>
                  </a:cubicBezTo>
                  <a:cubicBezTo>
                    <a:pt x="7519" y="363759"/>
                    <a:pt x="0" y="345607"/>
                    <a:pt x="0" y="326681"/>
                  </a:cubicBezTo>
                  <a:lnTo>
                    <a:pt x="0" y="71364"/>
                  </a:lnTo>
                  <a:cubicBezTo>
                    <a:pt x="0" y="52437"/>
                    <a:pt x="7519" y="34285"/>
                    <a:pt x="20902" y="20902"/>
                  </a:cubicBezTo>
                  <a:cubicBezTo>
                    <a:pt x="34285" y="7519"/>
                    <a:pt x="52437" y="0"/>
                    <a:pt x="71364" y="0"/>
                  </a:cubicBezTo>
                  <a:close/>
                </a:path>
              </a:pathLst>
            </a:custGeom>
            <a:solidFill>
              <a:schemeClr val="accent2">
                <a:lumMod val="75000"/>
              </a:schemeClr>
            </a:solidFill>
            <a:scene3d>
              <a:camera prst="orthographicFront"/>
              <a:lightRig rig="flat" dir="t"/>
            </a:scene3d>
            <a:sp3d prstMaterial="dkEdge">
              <a:contourClr>
                <a:schemeClr val="accent2">
                  <a:lumMod val="75000"/>
                </a:schemeClr>
              </a:contourClr>
            </a:sp3d>
          </p:spPr>
          <p:txBody>
            <a:bodyPr/>
            <a:lstStyle/>
            <a:p>
              <a:r>
                <a:rPr lang="pl-PL" b="1" dirty="0">
                  <a:solidFill>
                    <a:schemeClr val="bg1"/>
                  </a:solidFill>
                  <a:latin typeface="Georgia Pro Cond Black" panose="02040A06050405020203" pitchFamily="18" charset="0"/>
                </a:rPr>
                <a:t>                                                STAŻE</a:t>
              </a:r>
            </a:p>
            <a:p>
              <a:pPr>
                <a:lnSpc>
                  <a:spcPts val="900"/>
                </a:lnSpc>
              </a:pPr>
              <a:endParaRPr lang="pl-PL" b="1" dirty="0">
                <a:solidFill>
                  <a:schemeClr val="bg1"/>
                </a:solidFill>
                <a:latin typeface="Georgia Pro Cond Black" panose="02040A06050405020203" pitchFamily="18" charset="0"/>
              </a:endParaRPr>
            </a:p>
            <a:p>
              <a:pPr marL="171450" indent="-171450">
                <a:buFont typeface="Arial" panose="020B0604020202020204" pitchFamily="34" charset="0"/>
                <a:buChar char="•"/>
              </a:pPr>
              <a:r>
                <a:rPr lang="pl-PL" sz="1050" dirty="0">
                  <a:solidFill>
                    <a:schemeClr val="bg1"/>
                  </a:solidFill>
                  <a:latin typeface="+mj-lt"/>
                </a:rPr>
                <a:t>Organizatorem stażu może być: pracodawca; przedsiębiorca niezatrudniający pracowników; podmiot ekonomii społecznej lub jednostka tworząca podmiot ekonomii społecznej; rolnicza spółdzielnia produkcyjna; pełnoletnia osoba fizyczna prowadząca na terytorium Rzeczypospolitej Polskiej działalność w zakresie produkcji roślinnej lub zwierzęcej lub prowadząca dział specjalny produkcji rolnej. </a:t>
              </a:r>
            </a:p>
            <a:p>
              <a:pPr marL="171450" indent="-171450">
                <a:buFont typeface="Arial" panose="020B0604020202020204" pitchFamily="34" charset="0"/>
                <a:buChar char="•"/>
              </a:pPr>
              <a:r>
                <a:rPr lang="pl-PL" sz="1050" dirty="0">
                  <a:solidFill>
                    <a:schemeClr val="bg1"/>
                  </a:solidFill>
                  <a:latin typeface="+mj-lt"/>
                </a:rPr>
                <a:t>Staż, trwający od 3 do 6 miesięcy, odbywa się na podstawie umowy zawartej przez starostę z organizatorem stażu                           i bezrobotnym, według przygotowanego przez organizatora stażu programu. </a:t>
              </a:r>
            </a:p>
            <a:p>
              <a:pPr marL="171450" indent="-171450">
                <a:buFont typeface="Arial" panose="020B0604020202020204" pitchFamily="34" charset="0"/>
                <a:buChar char="•"/>
              </a:pPr>
              <a:r>
                <a:rPr lang="pl-PL" sz="1050" dirty="0">
                  <a:solidFill>
                    <a:schemeClr val="bg1"/>
                  </a:solidFill>
                  <a:latin typeface="+mj-lt"/>
                </a:rPr>
                <a:t>Przed powierzeniem bezrobotnemu wykonania zadań przewidzianych programem stażu organizator stażu: kieruje bezrobotnego, na własny koszt,  na wstępne badania lekarskie, na zasadach przewidzianych dla pracowników; zapoznaje bezrobotnego z obowiązującym regulaminem pracy;  przekazuje bezrobotnemu na piśmie zakres </a:t>
              </a:r>
              <a:r>
                <a:rPr lang="pl-PL" sz="1050">
                  <a:solidFill>
                    <a:schemeClr val="bg1"/>
                  </a:solidFill>
                  <a:latin typeface="+mj-lt"/>
                </a:rPr>
                <a:t>obowiązków                                          i </a:t>
              </a:r>
              <a:r>
                <a:rPr lang="pl-PL" sz="1050" dirty="0">
                  <a:solidFill>
                    <a:schemeClr val="bg1"/>
                  </a:solidFill>
                  <a:latin typeface="+mj-lt"/>
                </a:rPr>
                <a:t>uprawnień. </a:t>
              </a:r>
            </a:p>
            <a:p>
              <a:pPr marL="171450" indent="-171450">
                <a:buFont typeface="Arial" panose="020B0604020202020204" pitchFamily="34" charset="0"/>
                <a:buChar char="•"/>
              </a:pPr>
              <a:r>
                <a:rPr lang="pl-PL" sz="1050" dirty="0">
                  <a:solidFill>
                    <a:schemeClr val="bg1"/>
                  </a:solidFill>
                  <a:latin typeface="+mj-lt"/>
                </a:rPr>
                <a:t>Wprowadzono możliwość organizacji stażu kończącego się potwierdzeniem nabycia wiedzy lub umiejętności przeprowadzanym przez uprawnioną instytucję, tj.:  egzaminem zawodowym, przeprowadzanym przez okręgową komisję egzaminacyjną (uczestnik stażu, który zdał egzamin zawodowy, otrzymuje certyfikat kwalifikacji zawodowej) lub egzaminem czeladniczym,  przeprowadzanym przez komisje egzaminacyjne izb rzemieślniczych (uczestnik stażu, który zdał egzamin czeladniczy, otrzymuje świadectwo czeladnicze). Może on trwać od 3 do 12 miesięcy a opiekun stażysty musi posiadać kwalifikacje instruktora praktycznej nauki zawodu. Organizatorowi takiego stażu przysługuje premia po zakończeniu stażu, jeżeli bezrobotny uzyskał w terminie 12 miesięcy od ukończenia stażu dokument potwierdzający nabycie wiedzy i umiejętności</a:t>
              </a:r>
              <a:r>
                <a:rPr lang="pl-PL" sz="1050" b="1" dirty="0">
                  <a:solidFill>
                    <a:schemeClr val="bg1"/>
                  </a:solidFill>
                  <a:latin typeface="+mj-lt"/>
                </a:rPr>
                <a:t>.</a:t>
              </a:r>
            </a:p>
            <a:p>
              <a:endParaRPr lang="pl-PL" b="1" dirty="0">
                <a:latin typeface="Georgia Pro Cond Black" panose="02040A06050405020203" pitchFamily="18" charset="0"/>
              </a:endParaRPr>
            </a:p>
          </p:txBody>
        </p:sp>
        <p:sp>
          <p:nvSpPr>
            <p:cNvPr id="7" name="TextBox 7"/>
            <p:cNvSpPr txBox="1"/>
            <p:nvPr/>
          </p:nvSpPr>
          <p:spPr>
            <a:xfrm>
              <a:off x="0" y="-19050"/>
              <a:ext cx="960845" cy="417094"/>
            </a:xfrm>
            <a:prstGeom prst="rect">
              <a:avLst/>
            </a:prstGeom>
          </p:spPr>
          <p:txBody>
            <a:bodyPr lIns="17914" tIns="17914" rIns="17914" bIns="17914" rtlCol="0" anchor="ctr"/>
            <a:lstStyle/>
            <a:p>
              <a:pPr algn="ctr">
                <a:lnSpc>
                  <a:spcPts val="1679"/>
                </a:lnSpc>
                <a:spcBef>
                  <a:spcPct val="0"/>
                </a:spcBef>
              </a:pPr>
              <a:endParaRPr/>
            </a:p>
          </p:txBody>
        </p:sp>
      </p:grpSp>
      <p:grpSp>
        <p:nvGrpSpPr>
          <p:cNvPr id="11" name="Group 11"/>
          <p:cNvGrpSpPr/>
          <p:nvPr/>
        </p:nvGrpSpPr>
        <p:grpSpPr>
          <a:xfrm>
            <a:off x="-49444" y="9361288"/>
            <a:ext cx="7871287" cy="708863"/>
            <a:chOff x="0" y="0"/>
            <a:chExt cx="2743804" cy="280498"/>
          </a:xfrm>
          <a:solidFill>
            <a:schemeClr val="accent2">
              <a:lumMod val="60000"/>
              <a:lumOff val="40000"/>
            </a:schemeClr>
          </a:solidFill>
        </p:grpSpPr>
        <p:sp>
          <p:nvSpPr>
            <p:cNvPr id="12" name="Freeform 12"/>
            <p:cNvSpPr/>
            <p:nvPr/>
          </p:nvSpPr>
          <p:spPr>
            <a:xfrm>
              <a:off x="0" y="0"/>
              <a:ext cx="2743804" cy="280498"/>
            </a:xfrm>
            <a:custGeom>
              <a:avLst/>
              <a:gdLst/>
              <a:ahLst/>
              <a:cxnLst/>
              <a:rect l="l" t="t" r="r" b="b"/>
              <a:pathLst>
                <a:path w="2743804" h="280498">
                  <a:moveTo>
                    <a:pt x="0" y="0"/>
                  </a:moveTo>
                  <a:lnTo>
                    <a:pt x="2743804" y="0"/>
                  </a:lnTo>
                  <a:lnTo>
                    <a:pt x="2743804" y="280498"/>
                  </a:lnTo>
                  <a:lnTo>
                    <a:pt x="0" y="280498"/>
                  </a:lnTo>
                  <a:close/>
                </a:path>
              </a:pathLst>
            </a:custGeom>
            <a:grpFill/>
          </p:spPr>
        </p:sp>
        <p:sp>
          <p:nvSpPr>
            <p:cNvPr id="13" name="TextBox 13"/>
            <p:cNvSpPr txBox="1"/>
            <p:nvPr/>
          </p:nvSpPr>
          <p:spPr>
            <a:xfrm>
              <a:off x="0" y="19050"/>
              <a:ext cx="2743804" cy="261448"/>
            </a:xfrm>
            <a:prstGeom prst="rect">
              <a:avLst/>
            </a:prstGeom>
            <a:grpFill/>
          </p:spPr>
          <p:txBody>
            <a:bodyPr lIns="50800" tIns="50800" rIns="50800" bIns="50800" rtlCol="0" anchor="ctr"/>
            <a:lstStyle/>
            <a:p>
              <a:pPr algn="ctr">
                <a:lnSpc>
                  <a:spcPts val="2240"/>
                </a:lnSpc>
              </a:pPr>
              <a:endParaRPr/>
            </a:p>
          </p:txBody>
        </p:sp>
      </p:grpSp>
      <p:sp>
        <p:nvSpPr>
          <p:cNvPr id="14" name="Freeform 14"/>
          <p:cNvSpPr/>
          <p:nvPr/>
        </p:nvSpPr>
        <p:spPr>
          <a:xfrm>
            <a:off x="6086172" y="149086"/>
            <a:ext cx="606654" cy="730513"/>
          </a:xfrm>
          <a:custGeom>
            <a:avLst/>
            <a:gdLst/>
            <a:ahLst/>
            <a:cxnLst/>
            <a:rect l="l" t="t" r="r" b="b"/>
            <a:pathLst>
              <a:path w="606654" h="730513">
                <a:moveTo>
                  <a:pt x="0" y="0"/>
                </a:moveTo>
                <a:lnTo>
                  <a:pt x="606654" y="0"/>
                </a:lnTo>
                <a:lnTo>
                  <a:pt x="606654" y="730513"/>
                </a:lnTo>
                <a:lnTo>
                  <a:pt x="0" y="730513"/>
                </a:lnTo>
                <a:lnTo>
                  <a:pt x="0" y="0"/>
                </a:lnTo>
                <a:close/>
              </a:path>
            </a:pathLst>
          </a:custGeom>
          <a:blipFill>
            <a:blip r:embed="rId2"/>
            <a:stretch>
              <a:fillRect/>
            </a:stretch>
          </a:blipFill>
        </p:spPr>
      </p:sp>
      <p:sp>
        <p:nvSpPr>
          <p:cNvPr id="15" name="Freeform 15"/>
          <p:cNvSpPr/>
          <p:nvPr/>
        </p:nvSpPr>
        <p:spPr>
          <a:xfrm>
            <a:off x="6772277" y="149086"/>
            <a:ext cx="598781" cy="730513"/>
          </a:xfrm>
          <a:custGeom>
            <a:avLst/>
            <a:gdLst/>
            <a:ahLst/>
            <a:cxnLst/>
            <a:rect l="l" t="t" r="r" b="b"/>
            <a:pathLst>
              <a:path w="598781" h="730513">
                <a:moveTo>
                  <a:pt x="0" y="0"/>
                </a:moveTo>
                <a:lnTo>
                  <a:pt x="598781" y="0"/>
                </a:lnTo>
                <a:lnTo>
                  <a:pt x="598781" y="730513"/>
                </a:lnTo>
                <a:lnTo>
                  <a:pt x="0" y="730513"/>
                </a:lnTo>
                <a:lnTo>
                  <a:pt x="0" y="0"/>
                </a:lnTo>
                <a:close/>
              </a:path>
            </a:pathLst>
          </a:custGeom>
          <a:blipFill>
            <a:blip r:embed="rId3"/>
            <a:stretch>
              <a:fillRect/>
            </a:stretch>
          </a:blipFill>
        </p:spPr>
      </p:sp>
      <p:sp>
        <p:nvSpPr>
          <p:cNvPr id="16" name="Freeform 16"/>
          <p:cNvSpPr/>
          <p:nvPr/>
        </p:nvSpPr>
        <p:spPr>
          <a:xfrm>
            <a:off x="385676" y="195226"/>
            <a:ext cx="1019733" cy="638233"/>
          </a:xfrm>
          <a:custGeom>
            <a:avLst/>
            <a:gdLst/>
            <a:ahLst/>
            <a:cxnLst/>
            <a:rect l="l" t="t" r="r" b="b"/>
            <a:pathLst>
              <a:path w="1019733" h="638233">
                <a:moveTo>
                  <a:pt x="0" y="0"/>
                </a:moveTo>
                <a:lnTo>
                  <a:pt x="1019732" y="0"/>
                </a:lnTo>
                <a:lnTo>
                  <a:pt x="1019732" y="638233"/>
                </a:lnTo>
                <a:lnTo>
                  <a:pt x="0" y="638233"/>
                </a:lnTo>
                <a:lnTo>
                  <a:pt x="0" y="0"/>
                </a:lnTo>
                <a:close/>
              </a:path>
            </a:pathLst>
          </a:custGeom>
          <a:blipFill>
            <a:blip r:embed="rId4"/>
            <a:stretch>
              <a:fillRect/>
            </a:stretch>
          </a:blipFill>
        </p:spPr>
      </p:sp>
      <p:sp>
        <p:nvSpPr>
          <p:cNvPr id="19" name="TextBox 19"/>
          <p:cNvSpPr txBox="1"/>
          <p:nvPr/>
        </p:nvSpPr>
        <p:spPr>
          <a:xfrm>
            <a:off x="-106699" y="2203559"/>
            <a:ext cx="7586660" cy="3015703"/>
          </a:xfrm>
          <a:prstGeom prst="rect">
            <a:avLst/>
          </a:prstGeom>
        </p:spPr>
        <p:txBody>
          <a:bodyPr lIns="17914" tIns="17914" rIns="17914" bIns="17914" rtlCol="0" anchor="ctr"/>
          <a:lstStyle/>
          <a:p>
            <a:pPr marL="0" lvl="0" indent="0" algn="l">
              <a:lnSpc>
                <a:spcPts val="1411"/>
              </a:lnSpc>
              <a:spcBef>
                <a:spcPct val="0"/>
              </a:spcBef>
            </a:pPr>
            <a:endParaRPr/>
          </a:p>
        </p:txBody>
      </p:sp>
      <p:sp>
        <p:nvSpPr>
          <p:cNvPr id="21" name="Freeform 21"/>
          <p:cNvSpPr/>
          <p:nvPr/>
        </p:nvSpPr>
        <p:spPr>
          <a:xfrm>
            <a:off x="262075" y="1810538"/>
            <a:ext cx="7043741" cy="3236627"/>
          </a:xfrm>
          <a:custGeom>
            <a:avLst/>
            <a:gdLst/>
            <a:ahLst/>
            <a:cxnLst/>
            <a:rect l="l" t="t" r="r" b="b"/>
            <a:pathLst>
              <a:path w="1381488" h="542562">
                <a:moveTo>
                  <a:pt x="50628" y="0"/>
                </a:moveTo>
                <a:lnTo>
                  <a:pt x="1330860" y="0"/>
                </a:lnTo>
                <a:cubicBezTo>
                  <a:pt x="1344287" y="0"/>
                  <a:pt x="1357165" y="5334"/>
                  <a:pt x="1366660" y="14829"/>
                </a:cubicBezTo>
                <a:cubicBezTo>
                  <a:pt x="1376154" y="24323"/>
                  <a:pt x="1381488" y="37201"/>
                  <a:pt x="1381488" y="50628"/>
                </a:cubicBezTo>
                <a:lnTo>
                  <a:pt x="1381488" y="491934"/>
                </a:lnTo>
                <a:cubicBezTo>
                  <a:pt x="1381488" y="505361"/>
                  <a:pt x="1376154" y="518239"/>
                  <a:pt x="1366660" y="527733"/>
                </a:cubicBezTo>
                <a:cubicBezTo>
                  <a:pt x="1357165" y="537228"/>
                  <a:pt x="1344287" y="542562"/>
                  <a:pt x="1330860" y="542562"/>
                </a:cubicBezTo>
                <a:lnTo>
                  <a:pt x="50628" y="542562"/>
                </a:lnTo>
                <a:cubicBezTo>
                  <a:pt x="37201" y="542562"/>
                  <a:pt x="24323" y="537228"/>
                  <a:pt x="14829" y="527733"/>
                </a:cubicBezTo>
                <a:cubicBezTo>
                  <a:pt x="5334" y="518239"/>
                  <a:pt x="0" y="505361"/>
                  <a:pt x="0" y="491934"/>
                </a:cubicBezTo>
                <a:lnTo>
                  <a:pt x="0" y="50628"/>
                </a:lnTo>
                <a:cubicBezTo>
                  <a:pt x="0" y="37201"/>
                  <a:pt x="5334" y="24323"/>
                  <a:pt x="14829" y="14829"/>
                </a:cubicBezTo>
                <a:cubicBezTo>
                  <a:pt x="24323" y="5334"/>
                  <a:pt x="37201" y="0"/>
                  <a:pt x="50628" y="0"/>
                </a:cubicBezTo>
                <a:close/>
              </a:path>
            </a:pathLst>
          </a:custGeom>
          <a:solidFill>
            <a:schemeClr val="accent2">
              <a:lumMod val="60000"/>
              <a:lumOff val="40000"/>
            </a:schemeClr>
          </a:solidFill>
          <a:ln>
            <a:noFill/>
          </a:ln>
        </p:spPr>
        <p:txBody>
          <a:bodyPr/>
          <a:lstStyle/>
          <a:p>
            <a:r>
              <a:rPr lang="pl-PL" dirty="0">
                <a:latin typeface="Elephant" panose="02020904090505020303" pitchFamily="18" charset="0"/>
              </a:rPr>
              <a:t>                                            SZKOLENIA</a:t>
            </a:r>
          </a:p>
        </p:txBody>
      </p:sp>
      <p:grpSp>
        <p:nvGrpSpPr>
          <p:cNvPr id="23" name="Group 23"/>
          <p:cNvGrpSpPr/>
          <p:nvPr/>
        </p:nvGrpSpPr>
        <p:grpSpPr>
          <a:xfrm>
            <a:off x="248220" y="1194994"/>
            <a:ext cx="7205236" cy="465574"/>
            <a:chOff x="0" y="0"/>
            <a:chExt cx="1298523" cy="123689"/>
          </a:xfrm>
        </p:grpSpPr>
        <p:sp>
          <p:nvSpPr>
            <p:cNvPr id="24" name="Freeform 24"/>
            <p:cNvSpPr/>
            <p:nvPr/>
          </p:nvSpPr>
          <p:spPr>
            <a:xfrm>
              <a:off x="0" y="0"/>
              <a:ext cx="1298523" cy="123689"/>
            </a:xfrm>
            <a:custGeom>
              <a:avLst/>
              <a:gdLst/>
              <a:ahLst/>
              <a:cxnLst/>
              <a:rect l="l" t="t" r="r" b="b"/>
              <a:pathLst>
                <a:path w="1298523" h="123689">
                  <a:moveTo>
                    <a:pt x="53724" y="0"/>
                  </a:moveTo>
                  <a:lnTo>
                    <a:pt x="1244799" y="0"/>
                  </a:lnTo>
                  <a:cubicBezTo>
                    <a:pt x="1259048" y="0"/>
                    <a:pt x="1272713" y="5660"/>
                    <a:pt x="1282788" y="15735"/>
                  </a:cubicBezTo>
                  <a:cubicBezTo>
                    <a:pt x="1292863" y="25811"/>
                    <a:pt x="1298523" y="39476"/>
                    <a:pt x="1298523" y="53724"/>
                  </a:cubicBezTo>
                  <a:lnTo>
                    <a:pt x="1298523" y="69965"/>
                  </a:lnTo>
                  <a:cubicBezTo>
                    <a:pt x="1298523" y="84213"/>
                    <a:pt x="1292863" y="97878"/>
                    <a:pt x="1282788" y="107953"/>
                  </a:cubicBezTo>
                  <a:cubicBezTo>
                    <a:pt x="1272713" y="118029"/>
                    <a:pt x="1259048" y="123689"/>
                    <a:pt x="1244799" y="123689"/>
                  </a:cubicBezTo>
                  <a:lnTo>
                    <a:pt x="53724" y="123689"/>
                  </a:lnTo>
                  <a:cubicBezTo>
                    <a:pt x="39476" y="123689"/>
                    <a:pt x="25811" y="118029"/>
                    <a:pt x="15735" y="107953"/>
                  </a:cubicBezTo>
                  <a:cubicBezTo>
                    <a:pt x="5660" y="97878"/>
                    <a:pt x="0" y="84213"/>
                    <a:pt x="0" y="69965"/>
                  </a:cubicBezTo>
                  <a:lnTo>
                    <a:pt x="0" y="53724"/>
                  </a:lnTo>
                  <a:cubicBezTo>
                    <a:pt x="0" y="39476"/>
                    <a:pt x="5660" y="25811"/>
                    <a:pt x="15735" y="15735"/>
                  </a:cubicBezTo>
                  <a:cubicBezTo>
                    <a:pt x="25811" y="5660"/>
                    <a:pt x="39476" y="0"/>
                    <a:pt x="53724" y="0"/>
                  </a:cubicBezTo>
                  <a:close/>
                </a:path>
              </a:pathLst>
            </a:custGeom>
            <a:solidFill>
              <a:srgbClr val="FFFFFF"/>
            </a:solidFill>
            <a:ln cap="rnd">
              <a:noFill/>
              <a:prstDash val="solid"/>
              <a:round/>
            </a:ln>
          </p:spPr>
        </p:sp>
        <p:sp>
          <p:nvSpPr>
            <p:cNvPr id="25" name="TextBox 25"/>
            <p:cNvSpPr txBox="1"/>
            <p:nvPr/>
          </p:nvSpPr>
          <p:spPr>
            <a:xfrm>
              <a:off x="0" y="-9525"/>
              <a:ext cx="1298523" cy="133214"/>
            </a:xfrm>
            <a:prstGeom prst="rect">
              <a:avLst/>
            </a:prstGeom>
          </p:spPr>
          <p:txBody>
            <a:bodyPr lIns="17309" tIns="17309" rIns="17309" bIns="17309" rtlCol="0" anchor="ctr"/>
            <a:lstStyle/>
            <a:p>
              <a:pPr marL="0" lvl="0" indent="0" algn="l">
                <a:lnSpc>
                  <a:spcPts val="1411"/>
                </a:lnSpc>
                <a:spcBef>
                  <a:spcPct val="0"/>
                </a:spcBef>
              </a:pPr>
              <a:endParaRPr/>
            </a:p>
          </p:txBody>
        </p:sp>
      </p:grpSp>
      <p:sp>
        <p:nvSpPr>
          <p:cNvPr id="26" name="TextBox 26"/>
          <p:cNvSpPr txBox="1"/>
          <p:nvPr/>
        </p:nvSpPr>
        <p:spPr>
          <a:xfrm>
            <a:off x="390922" y="1378458"/>
            <a:ext cx="6993741" cy="223074"/>
          </a:xfrm>
          <a:prstGeom prst="rect">
            <a:avLst/>
          </a:prstGeom>
        </p:spPr>
        <p:txBody>
          <a:bodyPr lIns="0" tIns="0" rIns="0" bIns="0" rtlCol="0" anchor="t">
            <a:spAutoFit/>
          </a:bodyPr>
          <a:lstStyle/>
          <a:p>
            <a:pPr marL="0" lvl="0" indent="0" algn="ctr">
              <a:lnSpc>
                <a:spcPts val="1704"/>
              </a:lnSpc>
            </a:pPr>
            <a:r>
              <a:rPr lang="en-US" sz="1549" b="1" spc="-58" dirty="0" err="1">
                <a:latin typeface="Garet"/>
                <a:ea typeface="Garet"/>
                <a:cs typeface="Garet"/>
                <a:sym typeface="Garet"/>
              </a:rPr>
              <a:t>Ustawa</a:t>
            </a:r>
            <a:r>
              <a:rPr lang="en-US" sz="1549" b="1" spc="-58" dirty="0">
                <a:latin typeface="Garet"/>
                <a:ea typeface="Garet"/>
                <a:cs typeface="Garet"/>
                <a:sym typeface="Garet"/>
              </a:rPr>
              <a:t> z </a:t>
            </a:r>
            <a:r>
              <a:rPr lang="en-US" sz="1549" b="1" spc="-58" dirty="0" err="1">
                <a:latin typeface="Garet"/>
                <a:ea typeface="Garet"/>
                <a:cs typeface="Garet"/>
                <a:sym typeface="Garet"/>
              </a:rPr>
              <a:t>dnia</a:t>
            </a:r>
            <a:r>
              <a:rPr lang="en-US" sz="1549" b="1" spc="-58" dirty="0">
                <a:latin typeface="Garet"/>
                <a:ea typeface="Garet"/>
                <a:cs typeface="Garet"/>
                <a:sym typeface="Garet"/>
              </a:rPr>
              <a:t> 20 </a:t>
            </a:r>
            <a:r>
              <a:rPr lang="en-US" sz="1549" b="1" spc="-58" dirty="0" err="1">
                <a:latin typeface="Garet"/>
                <a:ea typeface="Garet"/>
                <a:cs typeface="Garet"/>
                <a:sym typeface="Garet"/>
              </a:rPr>
              <a:t>marca</a:t>
            </a:r>
            <a:r>
              <a:rPr lang="en-US" sz="1549" b="1" spc="-58" dirty="0">
                <a:latin typeface="Garet"/>
                <a:ea typeface="Garet"/>
                <a:cs typeface="Garet"/>
                <a:sym typeface="Garet"/>
              </a:rPr>
              <a:t> 2025 r. o </a:t>
            </a:r>
            <a:r>
              <a:rPr lang="pl-PL" sz="1549" b="1" spc="-58" dirty="0">
                <a:latin typeface="Garet"/>
                <a:ea typeface="Garet"/>
                <a:cs typeface="Garet"/>
                <a:sym typeface="Garet"/>
              </a:rPr>
              <a:t>rynku pracy i służbach zatrudnienia</a:t>
            </a:r>
            <a:endParaRPr lang="en-US" sz="1549" b="1" spc="-58" dirty="0">
              <a:latin typeface="Garet"/>
              <a:ea typeface="Garet"/>
              <a:cs typeface="Garet"/>
              <a:sym typeface="Garet"/>
            </a:endParaRPr>
          </a:p>
        </p:txBody>
      </p:sp>
      <p:sp>
        <p:nvSpPr>
          <p:cNvPr id="31" name="TextBox 31"/>
          <p:cNvSpPr txBox="1"/>
          <p:nvPr/>
        </p:nvSpPr>
        <p:spPr>
          <a:xfrm>
            <a:off x="314414" y="1832508"/>
            <a:ext cx="6987780" cy="3167534"/>
          </a:xfrm>
          <a:prstGeom prst="rect">
            <a:avLst/>
          </a:prstGeom>
          <a:scene3d>
            <a:camera prst="orthographicFront"/>
            <a:lightRig rig="threePt" dir="t"/>
          </a:scene3d>
          <a:sp3d/>
        </p:spPr>
        <p:txBody>
          <a:bodyPr lIns="0" tIns="0" rIns="0" bIns="0" rtlCol="0" anchor="t">
            <a:spAutoFit/>
          </a:bodyPr>
          <a:lstStyle/>
          <a:p>
            <a:pPr marL="114442" lvl="1" algn="l">
              <a:lnSpc>
                <a:spcPts val="1346"/>
              </a:lnSpc>
            </a:pPr>
            <a:endParaRPr lang="pl-PL" sz="1060" dirty="0">
              <a:solidFill>
                <a:schemeClr val="bg1"/>
              </a:solidFill>
              <a:latin typeface="Garet Light"/>
              <a:ea typeface="Garet Light"/>
              <a:cs typeface="Garet Light"/>
              <a:sym typeface="Garet Light"/>
            </a:endParaRPr>
          </a:p>
          <a:p>
            <a:pPr marL="114442" lvl="1" algn="l">
              <a:lnSpc>
                <a:spcPts val="1346"/>
              </a:lnSpc>
            </a:pPr>
            <a:endParaRPr lang="pl-PL" sz="1060" dirty="0">
              <a:solidFill>
                <a:schemeClr val="bg1"/>
              </a:solidFill>
              <a:latin typeface="Garet Light"/>
              <a:ea typeface="Garet Light"/>
              <a:cs typeface="Garet Light"/>
              <a:sym typeface="Garet Light"/>
            </a:endParaRPr>
          </a:p>
          <a:p>
            <a:pPr marL="228884" lvl="1" indent="-114442" algn="l">
              <a:lnSpc>
                <a:spcPts val="1346"/>
              </a:lnSpc>
              <a:buFont typeface="Arial"/>
              <a:buChar char="•"/>
            </a:pPr>
            <a:r>
              <a:rPr lang="pl-PL" sz="1100" dirty="0">
                <a:latin typeface="+mj-lt"/>
                <a:ea typeface="Garet Light"/>
                <a:cs typeface="Garet Light"/>
                <a:sym typeface="Garet Light"/>
              </a:rPr>
              <a:t>W oparciu o zgłoszenie pracodawcy lub przedsiębiorcy, można sfinansować dla bezrobotnych lub poszukujących pracy: szkolenia; potwierdzenie nabycia wiedzy i umiejętności; uzyskanie dokumentu potwierdzającego nabycie wiedzy                           i umiejętności.</a:t>
            </a:r>
          </a:p>
          <a:p>
            <a:pPr marL="228884" lvl="1" indent="-114442" algn="l">
              <a:lnSpc>
                <a:spcPts val="1346"/>
              </a:lnSpc>
              <a:buFont typeface="Arial"/>
              <a:buChar char="•"/>
            </a:pPr>
            <a:r>
              <a:rPr lang="pl-PL" sz="1100" dirty="0">
                <a:latin typeface="+mj-lt"/>
                <a:ea typeface="Garet Light"/>
                <a:cs typeface="Garet Light"/>
                <a:sym typeface="Garet Light"/>
              </a:rPr>
              <a:t>Na wniosek bezrobotnego lub poszukującego pracy, w oparciu o zgłoszenie pracodawcy lub przedsiębiorcy, starosta może przyznać </a:t>
            </a:r>
          </a:p>
          <a:p>
            <a:pPr marL="228884" lvl="1" indent="-114442" algn="l">
              <a:lnSpc>
                <a:spcPts val="1346"/>
              </a:lnSpc>
              <a:buFont typeface="Arial"/>
              <a:buChar char="•"/>
            </a:pPr>
            <a:r>
              <a:rPr lang="pl-PL" sz="1100" dirty="0">
                <a:latin typeface="+mj-lt"/>
                <a:ea typeface="Garet Light"/>
                <a:cs typeface="Garet Light"/>
                <a:sym typeface="Garet Light"/>
              </a:rPr>
              <a:t>Bon na kształcenie ustawiczne stanowiący gwarancję sfinansowania bezrobotnemu lub poszukującemu pracy wskazanego przez niego kształcenia ustawicznego. W ramach bonu do wysokości przeciętnego wynagrodzenia można sfinansować: </a:t>
            </a:r>
          </a:p>
          <a:p>
            <a:pPr marL="114442" lvl="1" algn="l">
              <a:lnSpc>
                <a:spcPts val="1346"/>
              </a:lnSpc>
            </a:pPr>
            <a:r>
              <a:rPr lang="pl-PL" sz="1100" dirty="0">
                <a:latin typeface="+mj-lt"/>
                <a:ea typeface="Garet Light"/>
                <a:cs typeface="Garet Light"/>
                <a:sym typeface="Garet Light"/>
              </a:rPr>
              <a:t>     - koszt należny instytucji szkoleniowej za realizację jednego lub kilku szkoleń;</a:t>
            </a:r>
          </a:p>
          <a:p>
            <a:pPr marL="114442" lvl="1" algn="l">
              <a:lnSpc>
                <a:spcPts val="1346"/>
              </a:lnSpc>
            </a:pPr>
            <a:r>
              <a:rPr lang="pl-PL" sz="1100" dirty="0">
                <a:latin typeface="+mj-lt"/>
                <a:ea typeface="Garet Light"/>
                <a:cs typeface="Garet Light"/>
                <a:sym typeface="Garet Light"/>
              </a:rPr>
              <a:t>     - koszt należny organizatorowi studiów podyplomowych;</a:t>
            </a:r>
          </a:p>
          <a:p>
            <a:pPr marL="114442" lvl="1" algn="l">
              <a:lnSpc>
                <a:spcPts val="1346"/>
              </a:lnSpc>
            </a:pPr>
            <a:r>
              <a:rPr lang="pl-PL" sz="1100" dirty="0">
                <a:latin typeface="+mj-lt"/>
                <a:ea typeface="Garet Light"/>
                <a:cs typeface="Garet Light"/>
                <a:sym typeface="Garet Light"/>
              </a:rPr>
              <a:t>     - koszty potwierdzenia nabycia wiedzy i umiejętności lub koszty uzyskania dokumentów                </a:t>
            </a:r>
          </a:p>
          <a:p>
            <a:pPr marL="114442" lvl="1" algn="l">
              <a:lnSpc>
                <a:spcPts val="1346"/>
              </a:lnSpc>
            </a:pPr>
            <a:r>
              <a:rPr lang="pl-PL" sz="1100" dirty="0">
                <a:latin typeface="+mj-lt"/>
                <a:ea typeface="Garet Light"/>
                <a:cs typeface="Garet Light"/>
                <a:sym typeface="Garet Light"/>
              </a:rPr>
              <a:t>     potwierdzających nabycie wiedzy i umiejętności. </a:t>
            </a:r>
          </a:p>
          <a:p>
            <a:pPr marL="285892" lvl="1" indent="-171450" algn="l">
              <a:lnSpc>
                <a:spcPts val="1346"/>
              </a:lnSpc>
              <a:buFont typeface="Arial" panose="020B0604020202020204" pitchFamily="34" charset="0"/>
              <a:buChar char="•"/>
            </a:pPr>
            <a:r>
              <a:rPr lang="pl-PL" sz="1100" dirty="0">
                <a:latin typeface="+mj-lt"/>
                <a:ea typeface="Garet Light"/>
                <a:cs typeface="Garet Light"/>
                <a:sym typeface="Garet Light"/>
              </a:rPr>
              <a:t>Osoba bezrobotna lub poszukująca pracy, może ubiegać się o sfinansowanie szkolenia potrzebnego do podjęcia zatrudnienia lub innej pracy zarobkowej (DEKLARACJA ZATRUDNIENIA)</a:t>
            </a:r>
          </a:p>
          <a:p>
            <a:pPr marL="228884" lvl="1" indent="-114442" algn="l">
              <a:lnSpc>
                <a:spcPts val="1346"/>
              </a:lnSpc>
              <a:buFont typeface="Arial"/>
              <a:buChar char="•"/>
            </a:pPr>
            <a:r>
              <a:rPr lang="pl-PL" sz="1100" dirty="0">
                <a:latin typeface="+mj-lt"/>
                <a:ea typeface="Garet Light"/>
                <a:cs typeface="Garet Light"/>
                <a:sym typeface="Garet Light"/>
              </a:rPr>
              <a:t>Od 2026 r. szkolenie może być realizowane tylko przez podmioty wpisane do rejestru, o którym mowa w art. 6 ust. 1 pkt 8 ustawy z dnia 9 listopada 2000 r. o utworzeniu Polskiej Agencji Rozwoju Przedsiębiorczości w zakresie świadczenia usług szkoleniowych - Baza Usług Rozwojowych https://uslugirozwojowe.parp.gov.pl/.</a:t>
            </a:r>
          </a:p>
        </p:txBody>
      </p:sp>
      <p:sp>
        <p:nvSpPr>
          <p:cNvPr id="33" name="TextBox 33"/>
          <p:cNvSpPr txBox="1"/>
          <p:nvPr/>
        </p:nvSpPr>
        <p:spPr>
          <a:xfrm>
            <a:off x="1290433" y="319359"/>
            <a:ext cx="4756014" cy="394339"/>
          </a:xfrm>
          <a:prstGeom prst="rect">
            <a:avLst/>
          </a:prstGeom>
        </p:spPr>
        <p:txBody>
          <a:bodyPr lIns="0" tIns="0" rIns="0" bIns="0" rtlCol="0" anchor="t">
            <a:spAutoFit/>
          </a:bodyPr>
          <a:lstStyle/>
          <a:p>
            <a:pPr marL="0" lvl="0" indent="0" algn="ctr">
              <a:lnSpc>
                <a:spcPts val="2850"/>
              </a:lnSpc>
              <a:spcBef>
                <a:spcPct val="0"/>
              </a:spcBef>
            </a:pPr>
            <a:r>
              <a:rPr lang="pl-PL" sz="3000" b="1" spc="-113" dirty="0">
                <a:solidFill>
                  <a:srgbClr val="FFFFFF"/>
                </a:solidFill>
                <a:latin typeface="Garet Bold"/>
                <a:ea typeface="Garet Bold"/>
                <a:cs typeface="Garet Bold"/>
                <a:sym typeface="Garet Bold"/>
              </a:rPr>
              <a:t>Szkolenia / Staże</a:t>
            </a:r>
            <a:endParaRPr lang="en-US" sz="3000" b="1" spc="-113" dirty="0">
              <a:solidFill>
                <a:srgbClr val="FFFFFF"/>
              </a:solidFill>
              <a:latin typeface="Garet Bold"/>
              <a:ea typeface="Garet Bold"/>
              <a:cs typeface="Garet Bold"/>
              <a:sym typeface="Garet Bold"/>
            </a:endParaRPr>
          </a:p>
        </p:txBody>
      </p:sp>
      <p:sp>
        <p:nvSpPr>
          <p:cNvPr id="34" name="TextBox 34"/>
          <p:cNvSpPr txBox="1"/>
          <p:nvPr/>
        </p:nvSpPr>
        <p:spPr>
          <a:xfrm>
            <a:off x="-199577" y="9487878"/>
            <a:ext cx="7772400" cy="174625"/>
          </a:xfrm>
          <a:prstGeom prst="rect">
            <a:avLst/>
          </a:prstGeom>
        </p:spPr>
        <p:txBody>
          <a:bodyPr lIns="0" tIns="0" rIns="0" bIns="0" rtlCol="0" anchor="t">
            <a:spAutoFit/>
          </a:bodyPr>
          <a:lstStyle/>
          <a:p>
            <a:pPr marL="0" lvl="0" indent="0" algn="ctr">
              <a:lnSpc>
                <a:spcPts val="1234"/>
              </a:lnSpc>
              <a:spcBef>
                <a:spcPct val="0"/>
              </a:spcBef>
            </a:pPr>
            <a:r>
              <a:rPr lang="en-US" sz="1299" b="1" spc="129" dirty="0">
                <a:solidFill>
                  <a:srgbClr val="0E3636"/>
                </a:solidFill>
                <a:latin typeface="Garet Bold"/>
                <a:ea typeface="Garet Bold"/>
                <a:cs typeface="Garet Bold"/>
                <a:sym typeface="Garet Bold"/>
              </a:rPr>
              <a:t>www.praca.gov.pl</a:t>
            </a:r>
          </a:p>
        </p:txBody>
      </p:sp>
      <p:sp>
        <p:nvSpPr>
          <p:cNvPr id="39" name="TextBox 39"/>
          <p:cNvSpPr txBox="1"/>
          <p:nvPr/>
        </p:nvSpPr>
        <p:spPr>
          <a:xfrm>
            <a:off x="0" y="9829688"/>
            <a:ext cx="7772400" cy="138499"/>
          </a:xfrm>
          <a:prstGeom prst="rect">
            <a:avLst/>
          </a:prstGeom>
        </p:spPr>
        <p:txBody>
          <a:bodyPr lIns="0" tIns="0" rIns="0" bIns="0" rtlCol="0" anchor="t">
            <a:spAutoFit/>
          </a:bodyPr>
          <a:lstStyle/>
          <a:p>
            <a:pPr marL="0" lvl="0" indent="0" algn="ctr">
              <a:lnSpc>
                <a:spcPts val="1045"/>
              </a:lnSpc>
              <a:spcBef>
                <a:spcPct val="0"/>
              </a:spcBef>
            </a:pPr>
            <a:r>
              <a:rPr lang="en-US" sz="1100" dirty="0" err="1">
                <a:solidFill>
                  <a:srgbClr val="0E3636"/>
                </a:solidFill>
                <a:latin typeface="Garet"/>
                <a:ea typeface="Garet"/>
                <a:cs typeface="Garet"/>
                <a:sym typeface="Garet"/>
              </a:rPr>
              <a:t>Dział</a:t>
            </a:r>
            <a:r>
              <a:rPr lang="en-US" sz="1100" dirty="0">
                <a:solidFill>
                  <a:srgbClr val="0E3636"/>
                </a:solidFill>
                <a:latin typeface="Garet"/>
                <a:ea typeface="Garet"/>
                <a:cs typeface="Garet"/>
                <a:sym typeface="Garet"/>
              </a:rPr>
              <a:t> </a:t>
            </a:r>
            <a:r>
              <a:rPr lang="pl-PL" sz="1100" dirty="0">
                <a:solidFill>
                  <a:srgbClr val="0E3636"/>
                </a:solidFill>
                <a:latin typeface="Garet"/>
                <a:ea typeface="Garet"/>
                <a:cs typeface="Garet"/>
                <a:sym typeface="Garet"/>
              </a:rPr>
              <a:t>Rozwoju Zawodowego</a:t>
            </a:r>
            <a:r>
              <a:rPr lang="en-US" sz="1100" dirty="0">
                <a:solidFill>
                  <a:srgbClr val="0E3636"/>
                </a:solidFill>
                <a:latin typeface="Garet"/>
                <a:ea typeface="Garet"/>
                <a:cs typeface="Garet"/>
                <a:sym typeface="Garet"/>
              </a:rPr>
              <a:t> - tel. 85 747 38 </a:t>
            </a:r>
            <a:r>
              <a:rPr lang="pl-PL" sz="1100" dirty="0">
                <a:solidFill>
                  <a:srgbClr val="0E3636"/>
                </a:solidFill>
                <a:latin typeface="Garet"/>
                <a:ea typeface="Garet"/>
                <a:cs typeface="Garet"/>
                <a:sym typeface="Garet"/>
              </a:rPr>
              <a:t> 19 (Szkolenia)</a:t>
            </a:r>
            <a:r>
              <a:rPr lang="en-US" sz="1100" dirty="0">
                <a:solidFill>
                  <a:srgbClr val="0E3636"/>
                </a:solidFill>
                <a:latin typeface="Garet"/>
                <a:ea typeface="Garet"/>
                <a:cs typeface="Garet"/>
                <a:sym typeface="Garet"/>
              </a:rPr>
              <a:t> / 85 747 38 </a:t>
            </a:r>
            <a:r>
              <a:rPr lang="pl-PL" sz="1100" dirty="0">
                <a:solidFill>
                  <a:srgbClr val="0E3636"/>
                </a:solidFill>
                <a:latin typeface="Garet"/>
                <a:ea typeface="Garet"/>
                <a:cs typeface="Garet"/>
                <a:sym typeface="Garet"/>
              </a:rPr>
              <a:t>0</a:t>
            </a:r>
            <a:r>
              <a:rPr lang="en-US" sz="1100" dirty="0">
                <a:solidFill>
                  <a:srgbClr val="0E3636"/>
                </a:solidFill>
                <a:latin typeface="Garet"/>
                <a:ea typeface="Garet"/>
                <a:cs typeface="Garet"/>
                <a:sym typeface="Garet"/>
              </a:rPr>
              <a:t>9</a:t>
            </a:r>
            <a:r>
              <a:rPr lang="pl-PL" sz="1100" dirty="0">
                <a:solidFill>
                  <a:srgbClr val="0E3636"/>
                </a:solidFill>
                <a:latin typeface="Garet"/>
                <a:ea typeface="Garet"/>
                <a:cs typeface="Garet"/>
                <a:sym typeface="Garet"/>
              </a:rPr>
              <a:t> (Staże)</a:t>
            </a:r>
            <a:endParaRPr lang="en-US" sz="1100" dirty="0">
              <a:solidFill>
                <a:srgbClr val="0E3636"/>
              </a:solidFill>
              <a:latin typeface="Garet"/>
              <a:ea typeface="Garet"/>
              <a:cs typeface="Garet"/>
              <a:sym typeface="Gare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481</Words>
  <Application>Microsoft Office PowerPoint</Application>
  <PresentationFormat>Niestandardowy</PresentationFormat>
  <Paragraphs>22</Paragraphs>
  <Slides>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vt:i4>
      </vt:variant>
    </vt:vector>
  </HeadingPairs>
  <TitlesOfParts>
    <vt:vector size="9" baseType="lpstr">
      <vt:lpstr>Arial</vt:lpstr>
      <vt:lpstr>Garet Light</vt:lpstr>
      <vt:lpstr>Garet Bold</vt:lpstr>
      <vt:lpstr>Georgia Pro Cond Black</vt:lpstr>
      <vt:lpstr>Garet</vt:lpstr>
      <vt:lpstr>Calibri</vt:lpstr>
      <vt:lpstr>Elephant</vt:lpstr>
      <vt:lpstr>Office Theme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Cudzoziemcy - one page</dc:title>
  <dc:creator>Agnieszka Drozdowska-Seweryn</dc:creator>
  <cp:lastModifiedBy>Jolanta Tulkis</cp:lastModifiedBy>
  <cp:revision>5</cp:revision>
  <cp:lastPrinted>2025-06-24T09:07:04Z</cp:lastPrinted>
  <dcterms:created xsi:type="dcterms:W3CDTF">2006-08-16T00:00:00Z</dcterms:created>
  <dcterms:modified xsi:type="dcterms:W3CDTF">2025-07-30T09:56:39Z</dcterms:modified>
  <dc:identifier>DAGnO6zaVdg</dc:identifier>
</cp:coreProperties>
</file>